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</p:sldMasterIdLst>
  <p:notesMasterIdLst>
    <p:notesMasterId r:id="rId53"/>
  </p:notesMasterIdLst>
  <p:sldIdLst>
    <p:sldId id="262" r:id="rId22"/>
    <p:sldId id="257" r:id="rId23"/>
    <p:sldId id="297" r:id="rId24"/>
    <p:sldId id="256" r:id="rId25"/>
    <p:sldId id="270" r:id="rId26"/>
    <p:sldId id="271" r:id="rId27"/>
    <p:sldId id="258" r:id="rId28"/>
    <p:sldId id="277" r:id="rId29"/>
    <p:sldId id="278" r:id="rId30"/>
    <p:sldId id="285" r:id="rId31"/>
    <p:sldId id="279" r:id="rId32"/>
    <p:sldId id="283" r:id="rId33"/>
    <p:sldId id="282" r:id="rId34"/>
    <p:sldId id="288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80" r:id="rId43"/>
    <p:sldId id="298" r:id="rId44"/>
    <p:sldId id="299" r:id="rId45"/>
    <p:sldId id="302" r:id="rId46"/>
    <p:sldId id="306" r:id="rId47"/>
    <p:sldId id="307" r:id="rId48"/>
    <p:sldId id="300" r:id="rId49"/>
    <p:sldId id="261" r:id="rId50"/>
    <p:sldId id="303" r:id="rId51"/>
    <p:sldId id="32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Thầy giáo Cú Mèo đặt câu hỏi cho 2 bạn Vẹt Xanh và Vẹt Đỏ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sv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sv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2.sv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.sv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2.sv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2.sv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2.sv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2.sv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C5D1C2B-27D4-484F-B0D1-89E78BF7CD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AC8F653-5B26-4ABC-9296-E2C0547C1245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E2F78CA-A763-49B7-B0FC-03A126C69B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16E65D0-C10C-474A-973D-40E16D1111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9041A5F-0EBE-4790-A975-CDE7F94DA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9AAF917-5E15-414F-B74F-EAA2EFF307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78AE097-184C-4944-A641-87290CBCEA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FD596A9-5286-46C2-B4F8-75758B3C1E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949418F-EDC2-4932-A568-18F7BCE888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454F4FF-80B3-4A50-A875-1D25009FE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961D3FE-E173-4504-B1C3-74E1214076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8A3D146-5F94-4C64-99DB-43A90FD637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D5B56AD-CCD0-4CD6-A96B-7EB4501DDE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A3444C1-306E-4578-80ED-FCDF11E695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22F5E6-5A22-4D7E-A56B-0009F3FF59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18B497-B0DC-47A3-8534-C9501BF00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5950B46-39CD-4EE0-AE58-410F5BDC5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D67602C-F40F-48BE-BA13-33A6073AA8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055B415-55B3-400E-8DA2-50666F9E93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65DBAA7-7B2E-44D3-B33A-D329DBAB28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57A5E65-AD46-4188-9152-1B9B37A54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37E92B3-4EB1-4A9E-92D7-9FB509AA53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0.sv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svg"/><Relationship Id="rId10" Type="http://schemas.openxmlformats.org/officeDocument/2006/relationships/image" Target="../media/image13.sv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5.jpe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17" Type="http://schemas.openxmlformats.org/officeDocument/2006/relationships/image" Target="../media/image30.svg"/><Relationship Id="rId2" Type="http://schemas.openxmlformats.org/officeDocument/2006/relationships/tags" Target="../tags/tag3.xml"/><Relationship Id="rId16" Type="http://schemas.openxmlformats.org/officeDocument/2006/relationships/image" Target="../media/image2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microsoft.com/office/2007/relationships/hdphoto" Target="../media/hdphoto1.wdp"/><Relationship Id="rId5" Type="http://schemas.openxmlformats.org/officeDocument/2006/relationships/tags" Target="../tags/tag6.xml"/><Relationship Id="rId1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tags" Target="../tags/tag5.xml"/><Relationship Id="rId9" Type="http://schemas.openxmlformats.org/officeDocument/2006/relationships/image" Target="../media/image25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77.jpe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29.xml"/><Relationship Id="rId1" Type="http://schemas.openxmlformats.org/officeDocument/2006/relationships/tags" Target="../tags/tag9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svg"/><Relationship Id="rId7" Type="http://schemas.openxmlformats.org/officeDocument/2006/relationships/image" Target="../media/image74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73.png"/><Relationship Id="rId5" Type="http://schemas.openxmlformats.org/officeDocument/2006/relationships/image" Target="../media/image90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32.svg"/><Relationship Id="rId11" Type="http://schemas.openxmlformats.org/officeDocument/2006/relationships/image" Target="../media/image34.sv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Relationship Id="rId14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3.svg"/><Relationship Id="rId7" Type="http://schemas.openxmlformats.org/officeDocument/2006/relationships/image" Target="../media/image9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96.png"/><Relationship Id="rId5" Type="http://schemas.openxmlformats.org/officeDocument/2006/relationships/image" Target="../media/image13.svg"/><Relationship Id="rId10" Type="http://schemas.openxmlformats.org/officeDocument/2006/relationships/image" Target="../media/image98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8.xml"/><Relationship Id="rId6" Type="http://schemas.openxmlformats.org/officeDocument/2006/relationships/image" Target="../media/image60.sv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4.svg"/><Relationship Id="rId4" Type="http://schemas.openxmlformats.org/officeDocument/2006/relationships/image" Target="../media/image58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00000">
            <a:off x="1920476" y="2088286"/>
            <a:ext cx="4161155" cy="2271395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964" y="1086485"/>
            <a:ext cx="10059670" cy="4685030"/>
          </a:xfrm>
          <a:prstGeom prst="rect">
            <a:avLst/>
          </a:prstGeom>
        </p:spPr>
      </p:pic>
      <p:sp>
        <p:nvSpPr>
          <p:cNvPr id="27" name="TextBox 8"/>
          <p:cNvSpPr txBox="1"/>
          <p:nvPr/>
        </p:nvSpPr>
        <p:spPr>
          <a:xfrm>
            <a:off x="4029075" y="2414270"/>
            <a:ext cx="3634740" cy="11734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Luyện từ và câu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(Tuần 5 - Tiết 2)</a:t>
            </a:r>
            <a:endParaRPr lang="en-GB" altLang="vi-VN" sz="44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  <a:sym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450" y="3443605"/>
            <a:ext cx="7588885" cy="1445260"/>
          </a:xfrm>
          <a:prstGeom prst="rect">
            <a:avLst/>
          </a:prstGeom>
        </p:spPr>
      </p:pic>
      <p:pic>
        <p:nvPicPr>
          <p:cNvPr id="49" name="Picture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0000" flipH="1">
            <a:off x="6300470" y="1686560"/>
            <a:ext cx="6090920" cy="17183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20990" y="347345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577070" y="1036955"/>
            <a:ext cx="2172970" cy="2085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BD438D-F28D-433C-8485-32D95E56C74A}"/>
              </a:ext>
            </a:extLst>
          </p:cNvPr>
          <p:cNvSpPr txBox="1"/>
          <p:nvPr/>
        </p:nvSpPr>
        <p:spPr>
          <a:xfrm>
            <a:off x="4201222" y="5019379"/>
            <a:ext cx="360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#9Slide05 Aquarelle" panose="02040603050506020204" pitchFamily="18" charset="0"/>
              </a:rPr>
              <a:t>GV: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10404 -0.2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3462826" y="4015740"/>
            <a:ext cx="4759636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altLang="en-US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rất đáng sợ.</a:t>
            </a:r>
            <a:endParaRPr lang="en-GB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1278031" y="1301750"/>
            <a:ext cx="9635971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 em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đậu đại học cho cả nhà biết.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802890" y="2197100"/>
            <a:ext cx="170878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190365" y="4839475"/>
            <a:ext cx="17315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5955" y="236855"/>
            <a:ext cx="7509510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69710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của những từ đồng âm trong các cụm từ sau:</a:t>
            </a:r>
            <a:endParaRPr lang="en-US" altLang="vi-V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1 </a:t>
            </a:r>
          </a:p>
        </p:txBody>
      </p:sp>
      <p:sp>
        <p:nvSpPr>
          <p:cNvPr id="18434" name="Text Box 4"/>
          <p:cNvSpPr txBox="1"/>
          <p:nvPr/>
        </p:nvSpPr>
        <p:spPr>
          <a:xfrm>
            <a:off x="1873250" y="2636838"/>
            <a:ext cx="822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Cánh đồng - tượng đồng - một nghìn đồng.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10"/>
          <p:cNvSpPr/>
          <p:nvPr/>
        </p:nvSpPr>
        <p:spPr>
          <a:xfrm>
            <a:off x="1873250" y="4812348"/>
            <a:ext cx="4013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Ba v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má - ba tuổi.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Rectangle 9"/>
          <p:cNvSpPr/>
          <p:nvPr/>
        </p:nvSpPr>
        <p:spPr>
          <a:xfrm>
            <a:off x="1873250" y="3724593"/>
            <a:ext cx="3886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18434" grpId="0"/>
      <p:bldP spid="18437" grpId="0"/>
      <p:bldP spid="184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577215" y="212725"/>
            <a:ext cx="3479800" cy="3479800"/>
          </a:xfrm>
          <a:prstGeom prst="flowChartAlternateProcess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/>
          <p:cNvSpPr/>
          <p:nvPr/>
        </p:nvSpPr>
        <p:spPr>
          <a:xfrm>
            <a:off x="4479925" y="212725"/>
            <a:ext cx="3479800" cy="34798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8382635" y="2137410"/>
            <a:ext cx="3479800" cy="155511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5" name="Rounded Rectangle 4"/>
          <p:cNvSpPr/>
          <p:nvPr/>
        </p:nvSpPr>
        <p:spPr>
          <a:xfrm>
            <a:off x="8382635" y="212725"/>
            <a:ext cx="3479800" cy="15551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434" name="Text Box 4"/>
          <p:cNvSpPr txBox="1"/>
          <p:nvPr/>
        </p:nvSpPr>
        <p:spPr>
          <a:xfrm>
            <a:off x="1554004" y="4444683"/>
            <a:ext cx="908399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- tượng đồng - một nghìn đồng.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84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30400" y="3648075"/>
            <a:ext cx="45878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khoảng đất rộng v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phẳng, dùng để 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cấy, trồng trọt.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3"/>
          <a:srcRect b="6864"/>
          <a:stretch>
            <a:fillRect/>
          </a:stretch>
        </p:blipFill>
        <p:spPr bwMode="auto">
          <a:xfrm>
            <a:off x="7123430" y="1504950"/>
            <a:ext cx="4841875" cy="3444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790690" y="971550"/>
            <a:ext cx="4665345" cy="2399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đồng: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là kim loại có màu đỏ, dễ dát mỏng và kéo sợi, thường dùng làm dây điện và hợp kim.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9" name="Picture 15" descr="C:\Users\HP\Pictures\HINH SOAN BAI\tuan 5\1ac629b3304a7a87c40942edd1ebf8bd.jpg1ac629b3304a7a87c40942edd1ebf8bd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1975485" y="1172845"/>
            <a:ext cx="3684270" cy="276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28879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73925" y="2486660"/>
            <a:ext cx="4781550" cy="18846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518275" y="539750"/>
            <a:ext cx="4781550" cy="18846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324100" y="3356610"/>
            <a:ext cx="4219575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đồng: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là đơn vị tiền tệ Việt Nam.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45058" grpId="0" animBg="1"/>
      <p:bldP spid="4505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</a:t>
            </a:r>
          </a:p>
        </p:txBody>
      </p:sp>
      <p:pic>
        <p:nvPicPr>
          <p:cNvPr id="6" name="Content Placeholder 5" descr="goc-nhin-tay-trai-272x27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9815" y="368935"/>
            <a:ext cx="3454400" cy="3454400"/>
          </a:xfrm>
          <a:prstGeom prst="rect">
            <a:avLst/>
          </a:prstGeom>
        </p:spPr>
      </p:pic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4395" y="575310"/>
            <a:ext cx="487680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oc-nhin-tay-trai-272x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05" y="1480185"/>
            <a:ext cx="3454400" cy="3454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858000" y="1000125"/>
            <a:ext cx="487870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đá: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là chất rắn cấu tạo nên vỏ trái đất, kết thành từng tảng, từng hòn.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1635" y="567055"/>
            <a:ext cx="4876800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267585"/>
            <a:ext cx="615759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15210" y="3345180"/>
            <a:ext cx="5015230" cy="19380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 bóng: </a:t>
            </a:r>
            <a:r>
              <a:rPr lang="en-US" altLang="en-US" sz="3000" b="1" dirty="0">
                <a:latin typeface="Times New Roman" panose="02020603050405020304" pitchFamily="18" charset="0"/>
              </a:rPr>
              <a:t>đá là đưa nhanh chân và hất mạnh bóng cho ra xa hoặc đưa vào khung thành đối phương.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Ba và má - ba tuổi.</a:t>
            </a:r>
          </a:p>
        </p:txBody>
      </p:sp>
      <p:pic>
        <p:nvPicPr>
          <p:cNvPr id="6" name="Content Placeholder 5" descr="C:\Users\HP\Pictures\HINH SOAN BAI\tuan 5\vun-dap-he-gia-tri-gia-dinh-viet-nam-hien-nay.jpgvun-dap-he-gia-tri-gia-dinh-viet-nam-hien-nay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140" y="337820"/>
            <a:ext cx="5596255" cy="3160395"/>
          </a:xfrm>
          <a:prstGeom prst="rect">
            <a:avLst/>
          </a:prstGeom>
        </p:spPr>
      </p:pic>
      <p:pic>
        <p:nvPicPr>
          <p:cNvPr id="9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33185" y="337820"/>
            <a:ext cx="5342255" cy="3138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4045" y="254000"/>
            <a:ext cx="1563370" cy="1475740"/>
          </a:xfrm>
          <a:prstGeom prst="rect">
            <a:avLst/>
          </a:prstGeom>
        </p:spPr>
      </p:pic>
      <p:sp>
        <p:nvSpPr>
          <p:cNvPr id="2053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571342" y="2299970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0410" y="1957705"/>
            <a:ext cx="6006465" cy="685165"/>
          </a:xfrm>
          <a:prstGeom prst="homePlate">
            <a:avLst>
              <a:gd name="adj" fmla="val 137778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Hiểu thế nào là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448470" y="345376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895" y="2920365"/>
            <a:ext cx="6224270" cy="1170940"/>
          </a:xfrm>
          <a:prstGeom prst="homePlate">
            <a:avLst>
              <a:gd name="adj" fmla="val 116086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Phân biệt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được nghĩa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của các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47950" y="4871720"/>
            <a:ext cx="968375" cy="63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6325" y="4307204"/>
            <a:ext cx="7121525" cy="1471295"/>
          </a:xfrm>
          <a:prstGeom prst="homePlate">
            <a:avLst>
              <a:gd name="adj" fmla="val 111351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en-GB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Nhận diện được từ đồng âm trong câu, đoạn văn, trong lời nói hằng ngày.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917" y="1957770"/>
            <a:ext cx="731583" cy="71329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095" y="3083560"/>
            <a:ext cx="545465" cy="7404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13" y="4468242"/>
            <a:ext cx="548688" cy="71329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273935" y="252730"/>
            <a:ext cx="326580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Mục tiêu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241550" y="1079500"/>
            <a:ext cx="3221990" cy="14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ldLvl="0" animBg="1"/>
      <p:bldP spid="14" grpId="0" bldLvl="0" animBg="1"/>
      <p:bldP spid="35" grpId="0" bldLvl="0" animBg="1"/>
      <p:bldP spid="36" grpId="0" bldLvl="0" animBg="1"/>
      <p:bldP spid="39" grpId="0" bldLvl="0" animBg="1"/>
      <p:bldP spid="40" grpId="0" bldLvl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149465" y="1191895"/>
            <a:ext cx="42576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và má</a:t>
            </a:r>
            <a:r>
              <a:rPr lang="en-GB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(bố, thầy) l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người sinh ra v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nuôi dưỡng mình.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2" name="Content Placeholder 5" descr="C:\Users\HP\Pictures\HINH SOAN BAI\tuan 5\vun-dap-he-gia-tri-gia-dinh-viet-nam-hien-nay.jpgvun-dap-he-gia-tri-gia-dinh-viet-nam-hien-nay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750" y="349885"/>
            <a:ext cx="5596255" cy="316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77230" y="1124585"/>
            <a:ext cx="5771515" cy="3390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734310"/>
            <a:ext cx="6157595" cy="323786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823845" y="3815080"/>
            <a:ext cx="4432300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ba tuổi: </a:t>
            </a:r>
            <a:r>
              <a:rPr lang="en-US" altLang="en-US" sz="3000" b="1" dirty="0">
                <a:latin typeface="Times New Roman" panose="02020603050405020304" pitchFamily="18" charset="0"/>
              </a:rPr>
              <a:t>ba là số tiếp theo số 2 trong dãy số tự nhiên.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13255" y="187414"/>
            <a:ext cx="768794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75057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 câu để phân biệt các từ đồng âm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cờ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GB" alt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2 </a:t>
            </a:r>
          </a:p>
        </p:txBody>
      </p:sp>
      <p:sp>
        <p:nvSpPr>
          <p:cNvPr id="48137" name="Text Box 9"/>
          <p:cNvSpPr txBox="1"/>
          <p:nvPr/>
        </p:nvSpPr>
        <p:spPr>
          <a:xfrm>
            <a:off x="1460500" y="2366645"/>
            <a:ext cx="106299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treo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mừng ng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Quốc khánh.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môn thể thao được nhiều người yêu thích.</a:t>
            </a:r>
            <a:endParaRPr lang="en-US" alt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4813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8247380" y="375920"/>
            <a:ext cx="3449320" cy="2586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:\Users\HP\Pictures\HINH SOAN BAI\tuan 5\images2820347_10.jpgimages2820347_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985" y="1605280"/>
            <a:ext cx="3514725" cy="1955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1"/>
          <p:cNvSpPr txBox="1"/>
          <p:nvPr/>
        </p:nvSpPr>
        <p:spPr>
          <a:xfrm>
            <a:off x="895668" y="601345"/>
            <a:ext cx="101662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0125393" y="3137535"/>
            <a:ext cx="15709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189480" y="3895725"/>
            <a:ext cx="86436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đỏ sao vàng là quốc kì của nước ta.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Ông nội của Lan và ông ngoại của Mai thường đánh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vào buổi sáng.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uild="p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Pictures\HINH SOAN BAI\tuan 5\Buoi-sang-nen-uong-gi6-1030x713.jpgBuoi-sang-nen-uong-gi6-1030x713"/>
          <p:cNvPicPr>
            <a:picLocks noChangeAspect="1"/>
          </p:cNvPicPr>
          <p:nvPr/>
        </p:nvPicPr>
        <p:blipFill>
          <a:blip r:embed="rId2"/>
          <a:srcRect r="7295"/>
          <a:stretch>
            <a:fillRect/>
          </a:stretch>
        </p:blipFill>
        <p:spPr>
          <a:xfrm>
            <a:off x="3777615" y="363220"/>
            <a:ext cx="3321050" cy="248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:\Users\HP\Pictures\HINH SOAN BAI\tuan 5\mapVN.gifmapV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8945" y="26035"/>
            <a:ext cx="2611120" cy="433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1"/>
          <p:cNvSpPr txBox="1"/>
          <p:nvPr/>
        </p:nvSpPr>
        <p:spPr>
          <a:xfrm>
            <a:off x="1348423" y="1316355"/>
            <a:ext cx="2036762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uống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275955" y="1898968"/>
            <a:ext cx="1741488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10105" y="3782060"/>
            <a:ext cx="77209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Uống nhiều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rất tốt cho sức khỏe.</a:t>
            </a:r>
          </a:p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ta có hình dáng như chữ 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uild="p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909003" y="546100"/>
            <a:ext cx="143637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050405" y="545783"/>
            <a:ext cx="154940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bạc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69ac91df35468036ddcc84e3ac0bde0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9715" y="546100"/>
            <a:ext cx="2503170" cy="2228850"/>
          </a:xfrm>
          <a:prstGeom prst="rect">
            <a:avLst/>
          </a:prstGeom>
        </p:spPr>
      </p:pic>
      <p:pic>
        <p:nvPicPr>
          <p:cNvPr id="7" name="Content Placeholder 6" descr="lam-viec-nhom2 (1)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27135" y="546100"/>
            <a:ext cx="2374900" cy="16624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210435" y="3157220"/>
            <a:ext cx="885571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Sau khi học xong, em nhớ dọn dẹp sách, vở,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ghế lại cẩn thận.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Nhóm bạn của Lan đang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nhau tìm cách giúp đỡ Hoàng học tốt môn Toán.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2" grpId="0" build="p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5954" y="236855"/>
            <a:ext cx="764987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200226" y="236855"/>
            <a:ext cx="71013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mẩu chuyện vui dưới đây và cho biết vì sao Nam tưởng ba mình đã chuyển sang làm việc tại ngân hàng.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2419" y="0"/>
            <a:ext cx="825405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50695" y="1988185"/>
            <a:ext cx="1044130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Tiền tiêu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Cậu có biết không, ba mình mới chuyển sang ngân hàng làm việc đấy.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- Sao cậu bảo bố cậu là bộ đội?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Đúng rồi, thư trước ba mình báo tin: "Ba đang ở hải đảo." Nhưng thư này ba mình nói là ba đang giữ tiền tiêu cho Tổ quốc.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0750" y="1060450"/>
            <a:ext cx="9403080" cy="399288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3663950" y="1380490"/>
            <a:ext cx="81178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nhầm lẫn nghĩa của từ đồng âm </a:t>
            </a:r>
          </a:p>
          <a:p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tiêu”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tiêu 1: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tiền để tiêu</a:t>
            </a: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 2: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vị trí quan trọng, nơi có bố trí canh gác ở phía trước khu vực trú quân, hướng về quân địch.</a:t>
            </a:r>
          </a:p>
        </p:txBody>
      </p:sp>
      <p:pic>
        <p:nvPicPr>
          <p:cNvPr id="5" name="Picture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265" y="1826895"/>
            <a:ext cx="20066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8815" y="123825"/>
            <a:ext cx="7929245" cy="4114800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2805" y="3107690"/>
            <a:ext cx="3271520" cy="327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8235" y="575945"/>
            <a:ext cx="3544570" cy="258318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30235" y="1664335"/>
            <a:ext cx="3094990" cy="270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865" y="575945"/>
            <a:ext cx="4229100" cy="23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89200" y="3823335"/>
            <a:ext cx="7957185" cy="1819275"/>
          </a:xfrm>
          <a:prstGeom prst="rect">
            <a:avLst/>
          </a:prstGeom>
        </p:spPr>
      </p:pic>
      <p:sp>
        <p:nvSpPr>
          <p:cNvPr id="58370" name="Text Box 2"/>
          <p:cNvSpPr txBox="1"/>
          <p:nvPr/>
        </p:nvSpPr>
        <p:spPr>
          <a:xfrm>
            <a:off x="850900" y="840105"/>
            <a:ext cx="9852660" cy="2646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Trùng trục như con chó thui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mắt, chín mũi, chín đuôi, chín đầu.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</a:t>
            </a:r>
            <a:r>
              <a:rPr lang="vi-VN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82085" y="4158615"/>
            <a:ext cx="51447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Con chó thui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" flipH="1">
            <a:off x="6747510" y="3720465"/>
            <a:ext cx="6090920" cy="171831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1636395" y="2821305"/>
            <a:ext cx="4994275" cy="29337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33460" y="2310130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9752330" y="2821305"/>
            <a:ext cx="2172970" cy="208534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1894205" y="391795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Xanh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đồng nghĩa ?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9977"/>
          <a:stretch>
            <a:fillRect/>
          </a:stretch>
        </p:blipFill>
        <p:spPr>
          <a:xfrm flipH="1">
            <a:off x="0" y="573405"/>
            <a:ext cx="4074160" cy="3157855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3840" y="363220"/>
            <a:ext cx="2458085" cy="2458085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1893570" y="379984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Đỏ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trái nghĩa ?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13710" y="160020"/>
            <a:ext cx="6738620" cy="2864485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727450" y="882015"/>
            <a:ext cx="4737100" cy="14204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đồng nghĩa là những từ có nghĩa giống nhau hoặc gần giống nhau.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3538855" y="780415"/>
            <a:ext cx="5688965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trái nghĩa là những từ có nghĩa khác nhau hoàn toàn.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0" grpId="0"/>
      <p:bldP spid="20" grpId="1"/>
      <p:bldP spid="24" grpId="0"/>
      <p:bldP spid="24" grpId="1"/>
      <p:bldP spid="24" grpId="2"/>
      <p:bldP spid="25" grpId="0"/>
      <p:bldP spid="2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0" name="Rectangle 8"/>
          <p:cNvSpPr/>
          <p:nvPr/>
        </p:nvSpPr>
        <p:spPr>
          <a:xfrm>
            <a:off x="1477010" y="198755"/>
            <a:ext cx="890270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Hai cây cùng có một tên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Cây xòe mặt nước, cây trên chiến trường 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Cây này bảo vệ quê hương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Cây kia hoa nở soi gương mặt hồ.</a:t>
            </a:r>
          </a:p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vi-VN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cây gì ?)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4320" y="2597150"/>
            <a:ext cx="9103360" cy="21304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10485" y="2829560"/>
            <a:ext cx="697103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Cây (hoa) súng và cây súng</a:t>
            </a:r>
          </a:p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1" descr="hoa-s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185" y="3724910"/>
            <a:ext cx="3742055" cy="2621280"/>
          </a:xfrm>
          <a:prstGeom prst="rect">
            <a:avLst/>
          </a:prstGeom>
        </p:spPr>
      </p:pic>
      <p:pic>
        <p:nvPicPr>
          <p:cNvPr id="22" name="Picture 21" descr="kalashnikovak4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330" y="3778885"/>
            <a:ext cx="5048250" cy="283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1290" y="840105"/>
            <a:ext cx="2569210" cy="29794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20850" y="2980055"/>
            <a:ext cx="2648585" cy="28784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06980" y="0"/>
            <a:ext cx="2616835" cy="254825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88360" y="422275"/>
            <a:ext cx="4530090" cy="3131820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10"/>
          <a:stretch>
            <a:fillRect/>
          </a:stretch>
        </p:blipFill>
        <p:spPr>
          <a:xfrm>
            <a:off x="4772025" y="3897630"/>
            <a:ext cx="6172200" cy="104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5" y="1263650"/>
            <a:ext cx="4220210" cy="2288540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461510" y="1850390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câu</a:t>
            </a:r>
            <a:r>
              <a:rPr lang="en-GB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520180" y="4181158"/>
            <a:ext cx="5064125" cy="5794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câu.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  <p:bldP spid="13318" grpId="0"/>
      <p:bldP spid="13318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782955" y="18192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5474970" y="1823403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80000">
            <a:off x="3075305" y="3079115"/>
            <a:ext cx="4519930" cy="26092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58640" y="3480435"/>
            <a:ext cx="2540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"/>
      <p:bldP spid="4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72335" y="3235960"/>
            <a:ext cx="97205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150" y="1496060"/>
            <a:ext cx="8581390" cy="1649730"/>
          </a:xfrm>
          <a:prstGeom prst="rect">
            <a:avLst/>
          </a:prstGeom>
        </p:spPr>
      </p:pic>
      <p:sp>
        <p:nvSpPr>
          <p:cNvPr id="13318" name="Rectangle 19"/>
          <p:cNvSpPr/>
          <p:nvPr/>
        </p:nvSpPr>
        <p:spPr>
          <a:xfrm>
            <a:off x="1886585" y="330200"/>
            <a:ext cx="72701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nêu đúng nghĩa của mỗi từ câu ở bài tập 1?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15315" y="217805"/>
            <a:ext cx="9321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0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2 </a:t>
            </a:r>
          </a:p>
        </p:txBody>
      </p:sp>
      <p:sp>
        <p:nvSpPr>
          <p:cNvPr id="9" name="Text Box 23"/>
          <p:cNvSpPr txBox="1"/>
          <p:nvPr/>
        </p:nvSpPr>
        <p:spPr>
          <a:xfrm>
            <a:off x="2082165" y="1783080"/>
            <a:ext cx="68783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2773680" y="3580765"/>
            <a:ext cx="85172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/>
          <p:nvPr/>
        </p:nvSpPr>
        <p:spPr>
          <a:xfrm>
            <a:off x="2004695" y="2837815"/>
            <a:ext cx="2524760" cy="2861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6445250" y="2837815"/>
            <a:ext cx="4093845" cy="2861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875 0.22333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7083 0.221019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72985" y="2890520"/>
            <a:ext cx="4578350" cy="1937385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719705" y="1552575"/>
            <a:ext cx="4653915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về cách nói, cách viết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174875" y="3663950"/>
            <a:ext cx="4034790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về nghĩa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53685" y="4386580"/>
            <a:ext cx="1746885" cy="1526540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910" y="1250950"/>
            <a:ext cx="2249805" cy="1639570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249">
            <a:off x="5874143" y="3038512"/>
            <a:ext cx="1177078" cy="78102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1A161-FA0C-F38E-4F91-E42A0F86F7C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155FC7-5DD6-5110-E8FC-06EBD838194C}"/>
              </a:ext>
            </a:extLst>
          </p:cNvPr>
          <p:cNvSpPr txBox="1"/>
          <p:nvPr/>
        </p:nvSpPr>
        <p:spPr>
          <a:xfrm>
            <a:off x="8014959" y="3663950"/>
            <a:ext cx="358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iCiel Panton Black" panose="00000A00000000000000" pitchFamily="50" charset="0"/>
              </a:rPr>
              <a:t>TỪ ĐỒNG ÂM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1"/>
      <p:bldP spid="13322" grpId="2"/>
      <p:bldP spid="13315" grpId="1"/>
      <p:bldP spid="13315" grpId="2"/>
      <p:bldP spid="17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95830" y="2125345"/>
            <a:ext cx="8185785" cy="34213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536065"/>
            <a:ext cx="2483485" cy="180975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709150" y="1536065"/>
            <a:ext cx="2482850" cy="1809750"/>
          </a:xfrm>
          <a:prstGeom prst="rect">
            <a:avLst/>
          </a:prstGeom>
        </p:spPr>
      </p:pic>
      <p:sp>
        <p:nvSpPr>
          <p:cNvPr id="16386" name="Rectangle 1"/>
          <p:cNvSpPr/>
          <p:nvPr/>
        </p:nvSpPr>
        <p:spPr>
          <a:xfrm>
            <a:off x="2341880" y="2508250"/>
            <a:ext cx="7517130" cy="1751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vi-V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 l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giống nhau về âm nhưng khác hẳn nhau về nghĩa.</a:t>
            </a:r>
            <a:endParaRPr lang="en-US" altLang="vi-VN" sz="3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723833" y="492760"/>
            <a:ext cx="2823845" cy="110680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>
              <a:spcBef>
                <a:spcPct val="0"/>
              </a:spcBef>
              <a:buFontTx/>
              <a:buNone/>
            </a:pPr>
            <a:r>
              <a:rPr lang="en-US" altLang="vi-VN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Ghi nhớ: </a:t>
            </a: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45640" y="537845"/>
            <a:ext cx="941705" cy="953770"/>
          </a:xfrm>
          <a:prstGeom prst="rect">
            <a:avLst/>
          </a:prstGeom>
        </p:spPr>
      </p:pic>
      <p:pic>
        <p:nvPicPr>
          <p:cNvPr id="2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95" y="711835"/>
            <a:ext cx="2236470" cy="218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3069666208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</TotalTime>
  <Words>997</Words>
  <Application>Microsoft Office PowerPoint</Application>
  <PresentationFormat>Widescreen</PresentationFormat>
  <Paragraphs>99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31</vt:i4>
      </vt:variant>
    </vt:vector>
  </HeadingPairs>
  <TitlesOfParts>
    <vt:vector size="63" baseType="lpstr">
      <vt:lpstr>#9Slide05 Aquarelle</vt:lpstr>
      <vt:lpstr>Algerian</vt:lpstr>
      <vt:lpstr>arial</vt:lpstr>
      <vt:lpstr>Calibri</vt:lpstr>
      <vt:lpstr>Calibri Light</vt:lpstr>
      <vt:lpstr>iCiel Panton Black</vt:lpstr>
      <vt:lpstr>Montserrat</vt:lpstr>
      <vt:lpstr>Ravie</vt:lpstr>
      <vt:lpstr>SVN-Caprica Script</vt:lpstr>
      <vt:lpstr>SVN-Shintia Script</vt:lpstr>
      <vt:lpstr>Times New Roman</vt:lpstr>
      <vt:lpstr>Office Theme</vt:lpstr>
      <vt:lpstr>1_Office Theme</vt:lpstr>
      <vt:lpstr>3_Office Theme</vt:lpstr>
      <vt:lpstr>4_Office Theme</vt:lpstr>
      <vt:lpstr>5_Office Theme</vt:lpstr>
      <vt:lpstr>2_Office Theme</vt:lpstr>
      <vt:lpstr>6_Office Theme</vt:lpstr>
      <vt:lpstr>7_Office Theme</vt:lpstr>
      <vt:lpstr>8_Office Theme</vt:lpstr>
      <vt:lpstr>11_Office Theme</vt:lpstr>
      <vt:lpstr>10_Office Theme</vt:lpstr>
      <vt:lpstr>12_Office Theme</vt:lpstr>
      <vt:lpstr>13_Office Theme</vt:lpstr>
      <vt:lpstr>9_Office Theme</vt:lpstr>
      <vt:lpstr>14_Office Theme</vt:lpstr>
      <vt:lpstr>15_Office Theme</vt:lpstr>
      <vt:lpstr>16_Office Theme</vt:lpstr>
      <vt:lpstr>17_Office Theme</vt:lpstr>
      <vt:lpstr>19_Office Theme</vt:lpstr>
      <vt:lpstr>18_Office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HP</dc:creator>
  <dc:description>9Slide.vn</dc:description>
  <cp:lastModifiedBy>Đặng Thị Kim Phượng</cp:lastModifiedBy>
  <cp:revision>15</cp:revision>
  <dcterms:created xsi:type="dcterms:W3CDTF">2021-09-30T08:25:00Z</dcterms:created>
  <dcterms:modified xsi:type="dcterms:W3CDTF">2022-10-01T01:45:11Z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B591C4FEBFEC4C41BC67714D690F60C7</vt:lpwstr>
  </property>
  <property fmtid="{D5CDD505-2E9C-101B-9397-08002B2CF9AE}" pid="3" name="KSOProductBuildVer">
    <vt:lpwstr>2057-11.2.0.10323</vt:lpwstr>
  </property>
</Properties>
</file>